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5"/>
  </p:notesMasterIdLst>
  <p:sldIdLst>
    <p:sldId id="407" r:id="rId3"/>
    <p:sldId id="283" r:id="rId4"/>
    <p:sldId id="277" r:id="rId5"/>
    <p:sldId id="632" r:id="rId6"/>
    <p:sldId id="633" r:id="rId7"/>
    <p:sldId id="634" r:id="rId8"/>
    <p:sldId id="661" r:id="rId9"/>
    <p:sldId id="635" r:id="rId10"/>
    <p:sldId id="659" r:id="rId11"/>
    <p:sldId id="636" r:id="rId12"/>
    <p:sldId id="637" r:id="rId13"/>
    <p:sldId id="663" r:id="rId14"/>
    <p:sldId id="639" r:id="rId15"/>
    <p:sldId id="640" r:id="rId16"/>
    <p:sldId id="641" r:id="rId17"/>
    <p:sldId id="642" r:id="rId18"/>
    <p:sldId id="643" r:id="rId19"/>
    <p:sldId id="662" r:id="rId20"/>
    <p:sldId id="644" r:id="rId21"/>
    <p:sldId id="645" r:id="rId22"/>
    <p:sldId id="646" r:id="rId23"/>
    <p:sldId id="647" r:id="rId24"/>
    <p:sldId id="648" r:id="rId25"/>
    <p:sldId id="650" r:id="rId26"/>
    <p:sldId id="649" r:id="rId27"/>
    <p:sldId id="651" r:id="rId28"/>
    <p:sldId id="652" r:id="rId29"/>
    <p:sldId id="653" r:id="rId30"/>
    <p:sldId id="654" r:id="rId31"/>
    <p:sldId id="655" r:id="rId32"/>
    <p:sldId id="656" r:id="rId33"/>
    <p:sldId id="6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16" autoAdjust="0"/>
    <p:restoredTop sz="77401" autoAdjust="0"/>
  </p:normalViewPr>
  <p:slideViewPr>
    <p:cSldViewPr showGuides="1">
      <p:cViewPr varScale="1">
        <p:scale>
          <a:sx n="81" d="100"/>
          <a:sy n="81" d="100"/>
        </p:scale>
        <p:origin x="1012" y="40"/>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84876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a:t>
            </a:r>
            <a:r>
              <a:rPr lang="zh-CN" altLang="en-US"/>
              <a:t>会作为解码器</a:t>
            </a:r>
            <a:r>
              <a:rPr lang="zh-CN" altLang="en-US" dirty="0"/>
              <a:t>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257519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4062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2377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10</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11</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197169" y="3008100"/>
            <a:ext cx="5814464" cy="3702942"/>
          </a:xfrm>
          <a:prstGeom prst="rect">
            <a:avLst/>
          </a:prstGeom>
          <a:ln>
            <a:noFill/>
          </a:ln>
        </p:spPr>
      </p:pic>
      <p:sp>
        <p:nvSpPr>
          <p:cNvPr id="18" name="矩形: 圆角 17">
            <a:extLst>
              <a:ext uri="{FF2B5EF4-FFF2-40B4-BE49-F238E27FC236}">
                <a16:creationId xmlns:a16="http://schemas.microsoft.com/office/drawing/2014/main" id="{3C7C942E-EE16-760A-51D8-5544BF8BA185}"/>
              </a:ext>
            </a:extLst>
          </p:cNvPr>
          <p:cNvSpPr/>
          <p:nvPr/>
        </p:nvSpPr>
        <p:spPr>
          <a:xfrm>
            <a:off x="395428" y="4085511"/>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351684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a:cxnSpLocks/>
          </p:cNvCxnSpPr>
          <p:nvPr/>
        </p:nvCxnSpPr>
        <p:spPr>
          <a:xfrm>
            <a:off x="2827113" y="4337539"/>
            <a:ext cx="45701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3261186"/>
            <a:ext cx="4320480" cy="158287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376887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415529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485497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580526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9" name="矩形 38">
            <a:extLst>
              <a:ext uri="{FF2B5EF4-FFF2-40B4-BE49-F238E27FC236}">
                <a16:creationId xmlns:a16="http://schemas.microsoft.com/office/drawing/2014/main" id="{0B4C5969-CDAA-2595-0E44-9F6BC8E42601}"/>
              </a:ext>
            </a:extLst>
          </p:cNvPr>
          <p:cNvSpPr/>
          <p:nvPr/>
        </p:nvSpPr>
        <p:spPr>
          <a:xfrm>
            <a:off x="3284131" y="4931905"/>
            <a:ext cx="5677234" cy="1809463"/>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1CC0822-8E34-7825-E517-4AA5040D201C}"/>
              </a:ext>
            </a:extLst>
          </p:cNvPr>
          <p:cNvSpPr txBox="1"/>
          <p:nvPr/>
        </p:nvSpPr>
        <p:spPr>
          <a:xfrm>
            <a:off x="-220887" y="4787236"/>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5508521"/>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
        <p:nvSpPr>
          <p:cNvPr id="2" name="矩形: 圆角 1">
            <a:extLst>
              <a:ext uri="{FF2B5EF4-FFF2-40B4-BE49-F238E27FC236}">
                <a16:creationId xmlns:a16="http://schemas.microsoft.com/office/drawing/2014/main" id="{17D402BF-1059-A072-BF24-45540BD5DAA3}"/>
              </a:ext>
            </a:extLst>
          </p:cNvPr>
          <p:cNvSpPr/>
          <p:nvPr/>
        </p:nvSpPr>
        <p:spPr>
          <a:xfrm>
            <a:off x="490428" y="1046620"/>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26" name="文本框 25">
            <a:extLst>
              <a:ext uri="{FF2B5EF4-FFF2-40B4-BE49-F238E27FC236}">
                <a16:creationId xmlns:a16="http://schemas.microsoft.com/office/drawing/2014/main" id="{9A04D65A-AED3-B1B7-0303-5CB2DFECC9B4}"/>
              </a:ext>
            </a:extLst>
          </p:cNvPr>
          <p:cNvSpPr txBox="1"/>
          <p:nvPr/>
        </p:nvSpPr>
        <p:spPr>
          <a:xfrm>
            <a:off x="8961365" y="1162962"/>
            <a:ext cx="3468323" cy="338554"/>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27" name="文本框 26">
            <a:extLst>
              <a:ext uri="{FF2B5EF4-FFF2-40B4-BE49-F238E27FC236}">
                <a16:creationId xmlns:a16="http://schemas.microsoft.com/office/drawing/2014/main" id="{7D7776E1-D03C-9D86-2741-CE1D5FC1EDEB}"/>
              </a:ext>
            </a:extLst>
          </p:cNvPr>
          <p:cNvSpPr txBox="1"/>
          <p:nvPr/>
        </p:nvSpPr>
        <p:spPr>
          <a:xfrm>
            <a:off x="8967938" y="1605214"/>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28" name="图片 27">
            <a:extLst>
              <a:ext uri="{FF2B5EF4-FFF2-40B4-BE49-F238E27FC236}">
                <a16:creationId xmlns:a16="http://schemas.microsoft.com/office/drawing/2014/main" id="{85188EF9-9C99-CF4B-D35C-624A3B4B5520}"/>
              </a:ext>
            </a:extLst>
          </p:cNvPr>
          <p:cNvPicPr>
            <a:picLocks noChangeAspect="1"/>
          </p:cNvPicPr>
          <p:nvPr/>
        </p:nvPicPr>
        <p:blipFill>
          <a:blip r:embed="rId5"/>
          <a:stretch>
            <a:fillRect/>
          </a:stretch>
        </p:blipFill>
        <p:spPr>
          <a:xfrm>
            <a:off x="9306348" y="2096159"/>
            <a:ext cx="2843656" cy="439044"/>
          </a:xfrm>
          <a:prstGeom prst="rect">
            <a:avLst/>
          </a:prstGeom>
        </p:spPr>
      </p:pic>
      <p:grpSp>
        <p:nvGrpSpPr>
          <p:cNvPr id="29" name="组合 28">
            <a:extLst>
              <a:ext uri="{FF2B5EF4-FFF2-40B4-BE49-F238E27FC236}">
                <a16:creationId xmlns:a16="http://schemas.microsoft.com/office/drawing/2014/main" id="{7A373CB1-0653-DB75-6696-505C09794BE0}"/>
              </a:ext>
            </a:extLst>
          </p:cNvPr>
          <p:cNvGrpSpPr/>
          <p:nvPr/>
        </p:nvGrpSpPr>
        <p:grpSpPr>
          <a:xfrm>
            <a:off x="3089779" y="1132267"/>
            <a:ext cx="6006117" cy="1360629"/>
            <a:chOff x="3048001" y="3076147"/>
            <a:chExt cx="6006117" cy="136062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E35EF6-EA9A-8A11-361D-D27874C1D065}"/>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D08AD6-899A-315E-F97A-69791953AA17}"/>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1B719D22-54D3-3BE2-7792-CD349DE4F64A}"/>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E37529-FB96-CE75-0448-84FE0259BAF3}"/>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FC0290A-7DF1-48F1-F1CB-C2C115F790E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DB56A2-A4A5-58DA-6210-4E8F18A188BB}"/>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44" name="文本框 43">
            <a:extLst>
              <a:ext uri="{FF2B5EF4-FFF2-40B4-BE49-F238E27FC236}">
                <a16:creationId xmlns:a16="http://schemas.microsoft.com/office/drawing/2014/main" id="{F51525BC-DBAB-8240-884B-0CCD7733CA60}"/>
              </a:ext>
            </a:extLst>
          </p:cNvPr>
          <p:cNvSpPr txBox="1"/>
          <p:nvPr/>
        </p:nvSpPr>
        <p:spPr>
          <a:xfrm>
            <a:off x="-143079" y="1782027"/>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cxnSp>
        <p:nvCxnSpPr>
          <p:cNvPr id="45" name="直接连接符 44">
            <a:extLst>
              <a:ext uri="{FF2B5EF4-FFF2-40B4-BE49-F238E27FC236}">
                <a16:creationId xmlns:a16="http://schemas.microsoft.com/office/drawing/2014/main" id="{6B7F0176-4480-F80E-41EC-1E054AD0BE7C}"/>
              </a:ext>
            </a:extLst>
          </p:cNvPr>
          <p:cNvCxnSpPr>
            <a:cxnSpLocks/>
          </p:cNvCxnSpPr>
          <p:nvPr/>
        </p:nvCxnSpPr>
        <p:spPr>
          <a:xfrm>
            <a:off x="343747" y="3081097"/>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A6762C-6668-0F89-9EE3-CCF597F9DEE8}"/>
              </a:ext>
            </a:extLst>
          </p:cNvPr>
          <p:cNvCxnSpPr>
            <a:cxnSpLocks/>
          </p:cNvCxnSpPr>
          <p:nvPr/>
        </p:nvCxnSpPr>
        <p:spPr>
          <a:xfrm>
            <a:off x="9367910" y="3074106"/>
            <a:ext cx="2592288" cy="69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30" grpId="0"/>
      <p:bldP spid="32" grpId="0"/>
      <p:bldP spid="39" grpId="0" animBg="1"/>
      <p:bldP spid="5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13</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4242445"/>
            <a:ext cx="1684108" cy="1258350"/>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77086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28505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445833"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24680" y="3133398"/>
            <a:ext cx="3473801" cy="707886"/>
          </a:xfrm>
          <a:prstGeom prst="rect">
            <a:avLst/>
          </a:prstGeom>
          <a:noFill/>
        </p:spPr>
        <p:txBody>
          <a:bodyPr wrap="square">
            <a:spAutoFit/>
          </a:bodyPr>
          <a:lstStyle/>
          <a:p>
            <a:pPr algn="ctr"/>
            <a:r>
              <a:rPr lang="en-US" altLang="zh-CN" sz="2000" b="1">
                <a:solidFill>
                  <a:srgbClr val="C00000"/>
                </a:solidFill>
                <a:latin typeface="微软雅黑" panose="020B0503020204020204" pitchFamily="34" charset="-122"/>
                <a:ea typeface="微软雅黑" panose="020B0503020204020204" pitchFamily="34" charset="-122"/>
              </a:rPr>
              <a:t>Transformer</a:t>
            </a:r>
            <a:r>
              <a:rPr lang="zh-CN" altLang="en-US" sz="2000" b="1">
                <a:solidFill>
                  <a:srgbClr val="C00000"/>
                </a:solidFill>
                <a:latin typeface="微软雅黑" panose="020B0503020204020204" pitchFamily="34" charset="-122"/>
                <a:ea typeface="微软雅黑" panose="020B0503020204020204" pitchFamily="34" charset="-122"/>
              </a:rPr>
              <a:t>无法</a:t>
            </a:r>
            <a:endParaRPr lang="en-US" altLang="zh-CN" sz="2000" b="1">
              <a:solidFill>
                <a:srgbClr val="C00000"/>
              </a:solidFill>
              <a:latin typeface="微软雅黑" panose="020B0503020204020204" pitchFamily="34" charset="-122"/>
              <a:ea typeface="微软雅黑" panose="020B0503020204020204" pitchFamily="34" charset="-122"/>
            </a:endParaRPr>
          </a:p>
          <a:p>
            <a:pPr algn="ctr"/>
            <a:r>
              <a:rPr lang="zh-CN" altLang="en-US" sz="2000" b="1">
                <a:solidFill>
                  <a:srgbClr val="C00000"/>
                </a:solidFill>
                <a:latin typeface="微软雅黑" panose="020B0503020204020204" pitchFamily="34" charset="-122"/>
                <a:ea typeface="微软雅黑" panose="020B0503020204020204" pitchFamily="34" charset="-122"/>
              </a:rPr>
              <a:t>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520700" y="4064164"/>
            <a:ext cx="7407949"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727901" y="4140485"/>
            <a:ext cx="6993545" cy="1398540"/>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896200" y="5285997"/>
            <a:ext cx="1113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9264352" y="5285997"/>
            <a:ext cx="23762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9009918" y="5445224"/>
            <a:ext cx="2918732"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39778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10330408"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9009917" y="5849409"/>
            <a:ext cx="3134755"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05711"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2916339"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2916339" y="4019979"/>
            <a:ext cx="1050166" cy="345094"/>
          </a:xfrm>
          <a:prstGeom prst="rect">
            <a:avLst/>
          </a:prstGeom>
          <a:noFill/>
        </p:spPr>
        <p:txBody>
          <a:bodyPr wrap="square" rtlCol="0">
            <a:spAutoFit/>
          </a:bodyPr>
          <a:lstStyle/>
          <a:p>
            <a:pPr algn="ctr">
              <a:lnSpc>
                <a:spcPct val="130000"/>
              </a:lnSpc>
            </a:pPr>
            <a:r>
              <a:rPr lang="zh-CN" altLang="en-US" sz="1400" b="1">
                <a:latin typeface="微软雅黑" panose="020B0503020204020204" pitchFamily="34" charset="-122"/>
                <a:ea typeface="微软雅黑" panose="020B0503020204020204" pitchFamily="34" charset="-122"/>
              </a:rPr>
              <a:t>结构信息</a:t>
            </a:r>
            <a:endParaRPr lang="zh-CN" altLang="en-US" sz="1400" b="1"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456308"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a:cxnSpLocks/>
          </p:cNvCxnSpPr>
          <p:nvPr/>
        </p:nvCxnSpPr>
        <p:spPr>
          <a:xfrm>
            <a:off x="3966505" y="4887689"/>
            <a:ext cx="511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119" grpId="0" animBg="1"/>
      <p:bldP spid="121" grpId="0"/>
      <p:bldP spid="140" grpId="0"/>
      <p:bldP spid="14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14</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17</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 </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 </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919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20</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2743815"/>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2423592" y="2115522"/>
            <a:ext cx="7501734" cy="511807"/>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400" b="1">
                <a:latin typeface="微软雅黑" panose="020B0503020204020204" pitchFamily="34" charset="-122"/>
                <a:ea typeface="微软雅黑" panose="020B0503020204020204" pitchFamily="34" charset="-122"/>
              </a:rPr>
              <a:t>结合图路径和局部邻域的 </a:t>
            </a:r>
            <a:r>
              <a:rPr kumimoji="1" lang="en-US" altLang="zh-CN" sz="2400" b="1">
                <a:latin typeface="微软雅黑" panose="020B0503020204020204" pitchFamily="34" charset="-122"/>
                <a:ea typeface="微软雅黑" panose="020B0503020204020204" pitchFamily="34" charset="-122"/>
              </a:rPr>
              <a:t>Transformer </a:t>
            </a:r>
            <a:r>
              <a:rPr kumimoji="1" lang="zh-CN" altLang="en-US" sz="2400" b="1">
                <a:latin typeface="微软雅黑" panose="020B0503020204020204" pitchFamily="34" charset="-122"/>
                <a:ea typeface="微软雅黑" panose="020B0503020204020204" pitchFamily="34" charset="-122"/>
              </a:rPr>
              <a:t>模型</a:t>
            </a:r>
            <a:endParaRPr kumimoji="1" lang="zh-CN" altLang="en-US" sz="2400"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40B48982-269B-2353-CF5B-A1912A767906}"/>
              </a:ext>
            </a:extLst>
          </p:cNvPr>
          <p:cNvSpPr/>
          <p:nvPr/>
        </p:nvSpPr>
        <p:spPr>
          <a:xfrm>
            <a:off x="5773785"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8294065"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641394" y="1349005"/>
            <a:ext cx="3420380" cy="453457"/>
          </a:xfrm>
          <a:prstGeom prst="rect">
            <a:avLst/>
          </a:prstGeom>
          <a:noFill/>
        </p:spPr>
        <p:txBody>
          <a:bodyPr wrap="square" rtlCol="0">
            <a:spAutoFit/>
          </a:bodyPr>
          <a:lstStyle/>
          <a:p>
            <a:pPr algn="ctr">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无法学习长距离依赖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479376" y="4252109"/>
            <a:ext cx="3888432" cy="777457"/>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AFF39C-1B1A-A759-3FF1-6A16686FEE0D}"/>
              </a:ext>
            </a:extLst>
          </p:cNvPr>
          <p:cNvSpPr txBox="1"/>
          <p:nvPr/>
        </p:nvSpPr>
        <p:spPr>
          <a:xfrm>
            <a:off x="484047" y="3488297"/>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采样图路径并转换为向量表示</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61B21FE-DDF5-9711-2458-F872ABB3DFA6}"/>
              </a:ext>
            </a:extLst>
          </p:cNvPr>
          <p:cNvCxnSpPr>
            <a:stCxn id="2" idx="2"/>
            <a:endCxn id="30" idx="0"/>
          </p:cNvCxnSpPr>
          <p:nvPr/>
        </p:nvCxnSpPr>
        <p:spPr>
          <a:xfrm flipH="1">
            <a:off x="2423592" y="3905655"/>
            <a:ext cx="4671" cy="3464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C2E2CF-1F9D-20E6-84CC-4B108ED779B6}"/>
              </a:ext>
            </a:extLst>
          </p:cNvPr>
          <p:cNvSpPr txBox="1"/>
          <p:nvPr/>
        </p:nvSpPr>
        <p:spPr>
          <a:xfrm>
            <a:off x="-168696" y="6136041"/>
            <a:ext cx="5040560" cy="417358"/>
          </a:xfrm>
          <a:prstGeom prst="rect">
            <a:avLst/>
          </a:prstGeom>
          <a:noFill/>
        </p:spPr>
        <p:txBody>
          <a:bodyPr wrap="square" rtlCol="0">
            <a:spAutoFit/>
          </a:bodyPr>
          <a:lstStyle/>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611974F-BBB1-A7EC-DEAD-B30227649D0F}"/>
              </a:ext>
            </a:extLst>
          </p:cNvPr>
          <p:cNvSpPr txBox="1"/>
          <p:nvPr/>
        </p:nvSpPr>
        <p:spPr>
          <a:xfrm>
            <a:off x="407368" y="5359245"/>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结合图路径和局部邻域</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8BF0C3D6-2521-E265-3707-1B453CED144E}"/>
              </a:ext>
            </a:extLst>
          </p:cNvPr>
          <p:cNvCxnSpPr>
            <a:cxnSpLocks/>
            <a:stCxn id="8" idx="2"/>
            <a:endCxn id="7" idx="0"/>
          </p:cNvCxnSpPr>
          <p:nvPr/>
        </p:nvCxnSpPr>
        <p:spPr>
          <a:xfrm>
            <a:off x="2351584" y="5776603"/>
            <a:ext cx="0" cy="359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8A6518C-D8A0-930D-50C4-F7EED57D01AD}"/>
              </a:ext>
            </a:extLst>
          </p:cNvPr>
          <p:cNvCxnSpPr>
            <a:cxnSpLocks/>
            <a:stCxn id="23" idx="3"/>
          </p:cNvCxnSpPr>
          <p:nvPr/>
        </p:nvCxnSpPr>
        <p:spPr>
          <a:xfrm>
            <a:off x="4061774" y="1575734"/>
            <a:ext cx="738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77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22</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1247563" y="1721785"/>
            <a:ext cx="3048237"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Path-Transformer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190806" y="5112766"/>
            <a:ext cx="4003075"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强迫模型学习长距离信息</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3" grpId="0"/>
      <p:bldP spid="94" grpId="0"/>
      <p:bldP spid="10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23</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974630"/>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补全任务损失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24</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sp>
        <p:nvSpPr>
          <p:cNvPr id="9" name="文本框 8"/>
          <p:cNvSpPr txBox="1"/>
          <p:nvPr/>
        </p:nvSpPr>
        <p:spPr>
          <a:xfrm>
            <a:off x="2421038" y="3013842"/>
            <a:ext cx="7349924" cy="829945"/>
          </a:xfrm>
          <a:prstGeom prst="rect">
            <a:avLst/>
          </a:prstGeom>
          <a:noFill/>
        </p:spPr>
        <p:txBody>
          <a:bodyPr wrap="square" rtlCol="0">
            <a:spAutoFit/>
          </a:bodyPr>
          <a:lstStyle/>
          <a:p>
            <a:pPr algn="ctr"/>
            <a:r>
              <a:rPr lang="zh-CN" altLang="en-US" sz="4800" kern="1400">
                <a:solidFill>
                  <a:schemeClr val="tx1">
                    <a:lumMod val="85000"/>
                    <a:lumOff val="15000"/>
                  </a:schemeClr>
                </a:solidFill>
                <a:uFillTx/>
                <a:latin typeface="+中文标题" charset="0"/>
                <a:ea typeface="+mj-ea"/>
              </a:rPr>
              <a:t>课题背景与意义</a:t>
            </a:r>
            <a:endParaRPr lang="zh-CN" altLang="en-US" sz="4800" kern="1400" dirty="0">
              <a:solidFill>
                <a:schemeClr val="tx1">
                  <a:lumMod val="85000"/>
                  <a:lumOff val="15000"/>
                </a:schemeClr>
              </a:solidFill>
              <a:uFillTx/>
              <a:latin typeface="+中文标题" charset="0"/>
              <a:ea typeface="+mj-ea"/>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696"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727888"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a:t>
            </a:r>
            <a:r>
              <a:rPr lang="zh-CN" altLang="en-US" sz="2000">
                <a:latin typeface="微软雅黑" panose="020B0503020204020204" pitchFamily="34" charset="-122"/>
                <a:ea typeface="微软雅黑" panose="020B0503020204020204" pitchFamily="34" charset="-122"/>
              </a:rPr>
              <a:t>方式简单</a:t>
            </a:r>
            <a:endParaRPr lang="en-US"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存在</a:t>
            </a:r>
            <a:r>
              <a:rPr lang="zh-CN" altLang="en-US" sz="2000" dirty="0">
                <a:latin typeface="微软雅黑" panose="020B0503020204020204" pitchFamily="34" charset="-122"/>
                <a:ea typeface="微软雅黑" panose="020B0503020204020204" pitchFamily="34" charset="-122"/>
              </a:rPr>
              <a:t>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196752"/>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1895730" y="3203294"/>
            <a:ext cx="9073008" cy="3311864"/>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2891145"/>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696858" y="2348880"/>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研究基于</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的知识图谱补全算法，解决以上问题</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463783"/>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463784"/>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30064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1754766"/>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1754767"/>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40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37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8</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9</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35866"/>
            <a:ext cx="6768752" cy="5922134"/>
          </a:xfrm>
          <a:prstGeom prst="rect">
            <a:avLst/>
          </a:prstGeom>
        </p:spPr>
      </p:pic>
      <p:sp>
        <p:nvSpPr>
          <p:cNvPr id="7" name="文本框 6">
            <a:extLst>
              <a:ext uri="{FF2B5EF4-FFF2-40B4-BE49-F238E27FC236}">
                <a16:creationId xmlns:a16="http://schemas.microsoft.com/office/drawing/2014/main" id="{6945F201-4660-C9A4-DA32-EA4A2B7BB9E8}"/>
              </a:ext>
            </a:extLst>
          </p:cNvPr>
          <p:cNvSpPr txBox="1"/>
          <p:nvPr/>
        </p:nvSpPr>
        <p:spPr>
          <a:xfrm>
            <a:off x="6289530" y="1916832"/>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难以建模关系</a:t>
            </a:r>
          </a:p>
        </p:txBody>
      </p:sp>
      <p:sp>
        <p:nvSpPr>
          <p:cNvPr id="8" name="文本框 7">
            <a:extLst>
              <a:ext uri="{FF2B5EF4-FFF2-40B4-BE49-F238E27FC236}">
                <a16:creationId xmlns:a16="http://schemas.microsoft.com/office/drawing/2014/main" id="{3045204D-3247-8965-4BDC-A40BAA4FBE53}"/>
              </a:ext>
            </a:extLst>
          </p:cNvPr>
          <p:cNvSpPr txBox="1"/>
          <p:nvPr/>
        </p:nvSpPr>
        <p:spPr>
          <a:xfrm>
            <a:off x="8711956" y="1916832"/>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关系特定邻居实体信息构造</a:t>
            </a:r>
          </a:p>
        </p:txBody>
      </p:sp>
      <p:cxnSp>
        <p:nvCxnSpPr>
          <p:cNvPr id="9" name="直接箭头连接符 8">
            <a:extLst>
              <a:ext uri="{FF2B5EF4-FFF2-40B4-BE49-F238E27FC236}">
                <a16:creationId xmlns:a16="http://schemas.microsoft.com/office/drawing/2014/main" id="{62A0FC42-DBFD-5362-F9ED-961C61BC5D70}"/>
              </a:ext>
            </a:extLst>
          </p:cNvPr>
          <p:cNvCxnSpPr>
            <a:cxnSpLocks/>
            <a:stCxn id="7" idx="3"/>
            <a:endCxn id="8" idx="1"/>
          </p:cNvCxnSpPr>
          <p:nvPr/>
        </p:nvCxnSpPr>
        <p:spPr>
          <a:xfrm>
            <a:off x="8279907" y="2137790"/>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8E4C6BB-34C9-F232-3FC4-BF799D3405D3}"/>
              </a:ext>
            </a:extLst>
          </p:cNvPr>
          <p:cNvSpPr txBox="1"/>
          <p:nvPr/>
        </p:nvSpPr>
        <p:spPr>
          <a:xfrm>
            <a:off x="6300146" y="2852936"/>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无法感知图结构</a:t>
            </a:r>
          </a:p>
        </p:txBody>
      </p:sp>
      <p:sp>
        <p:nvSpPr>
          <p:cNvPr id="13" name="文本框 12">
            <a:extLst>
              <a:ext uri="{FF2B5EF4-FFF2-40B4-BE49-F238E27FC236}">
                <a16:creationId xmlns:a16="http://schemas.microsoft.com/office/drawing/2014/main" id="{A8353E69-967F-13E1-FCF6-0DE967E5675E}"/>
              </a:ext>
            </a:extLst>
          </p:cNvPr>
          <p:cNvSpPr txBox="1"/>
          <p:nvPr/>
        </p:nvSpPr>
        <p:spPr>
          <a:xfrm>
            <a:off x="8722572" y="2852936"/>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邻域</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模块</a:t>
            </a:r>
          </a:p>
        </p:txBody>
      </p:sp>
      <p:cxnSp>
        <p:nvCxnSpPr>
          <p:cNvPr id="14" name="直接箭头连接符 13">
            <a:extLst>
              <a:ext uri="{FF2B5EF4-FFF2-40B4-BE49-F238E27FC236}">
                <a16:creationId xmlns:a16="http://schemas.microsoft.com/office/drawing/2014/main" id="{9A286D45-28BA-7001-BB55-AB5BE0C9D56A}"/>
              </a:ext>
            </a:extLst>
          </p:cNvPr>
          <p:cNvCxnSpPr>
            <a:cxnSpLocks/>
            <a:stCxn id="12" idx="3"/>
            <a:endCxn id="13" idx="1"/>
          </p:cNvCxnSpPr>
          <p:nvPr/>
        </p:nvCxnSpPr>
        <p:spPr>
          <a:xfrm>
            <a:off x="8290523" y="3073894"/>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A2BF36C-B6CA-1AD9-2D6C-C68DA21CF970}"/>
              </a:ext>
            </a:extLst>
          </p:cNvPr>
          <p:cNvSpPr txBox="1"/>
          <p:nvPr/>
        </p:nvSpPr>
        <p:spPr>
          <a:xfrm>
            <a:off x="5087888" y="4839541"/>
            <a:ext cx="79234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基于邻域感知</a:t>
            </a: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的知识图谱补全模型</a:t>
            </a:r>
          </a:p>
        </p:txBody>
      </p:sp>
      <p:sp>
        <p:nvSpPr>
          <p:cNvPr id="18" name="箭头: 下 17">
            <a:extLst>
              <a:ext uri="{FF2B5EF4-FFF2-40B4-BE49-F238E27FC236}">
                <a16:creationId xmlns:a16="http://schemas.microsoft.com/office/drawing/2014/main" id="{C36B9913-7810-0970-45C3-91B7BC868EF9}"/>
              </a:ext>
            </a:extLst>
          </p:cNvPr>
          <p:cNvSpPr/>
          <p:nvPr/>
        </p:nvSpPr>
        <p:spPr>
          <a:xfrm>
            <a:off x="8722572" y="3717032"/>
            <a:ext cx="253748" cy="901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842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13706</TotalTime>
  <Words>4274</Words>
  <Application>Microsoft Office PowerPoint</Application>
  <PresentationFormat>宽屏</PresentationFormat>
  <Paragraphs>439</Paragraphs>
  <Slides>32</Slides>
  <Notes>32</Notes>
  <HiddenSlides>3</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32</vt:i4>
      </vt:variant>
    </vt:vector>
  </HeadingPairs>
  <TitlesOfParts>
    <vt:vector size="51" baseType="lpstr">
      <vt:lpstr>+中文标题</vt: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1452</cp:revision>
  <dcterms:created xsi:type="dcterms:W3CDTF">2022-05-23T10:21:57Z</dcterms:created>
  <dcterms:modified xsi:type="dcterms:W3CDTF">2024-05-15T04:35:51Z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